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>
        <p:scale>
          <a:sx n="100" d="100"/>
          <a:sy n="100" d="100"/>
        </p:scale>
        <p:origin x="474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Sprachen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bg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6-2889-4558-8D41-4CC98B6164FF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bg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2889-4558-8D41-4CC98B6164FF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bg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8-2889-4558-8D41-4CC98B6164FF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bg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2889-4558-8D41-4CC98B6164FF}"/>
              </c:ext>
            </c:extLst>
          </c:dPt>
          <c:dLbls>
            <c:dLbl>
              <c:idx val="0"/>
              <c:layout>
                <c:manualLayout>
                  <c:x val="6.4102564102564097E-2"/>
                  <c:y val="2.68087271202290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89-4558-8D41-4CC98B6164FF}"/>
                </c:ext>
              </c:extLst>
            </c:dLbl>
            <c:dLbl>
              <c:idx val="1"/>
              <c:layout>
                <c:manualLayout>
                  <c:x val="-7.9487179487179482E-2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89-4558-8D41-4CC98B6164FF}"/>
                </c:ext>
              </c:extLst>
            </c:dLbl>
            <c:dLbl>
              <c:idx val="2"/>
              <c:layout>
                <c:manualLayout>
                  <c:x val="-0.11923076923076924"/>
                  <c:y val="-6.255369661386779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89-4558-8D41-4CC98B6164FF}"/>
                </c:ext>
              </c:extLst>
            </c:dLbl>
            <c:dLbl>
              <c:idx val="3"/>
              <c:layout>
                <c:manualLayout>
                  <c:x val="-7.8205128205128246E-2"/>
                  <c:y val="-0.113192403396522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89-4558-8D41-4CC98B6164FF}"/>
                </c:ext>
              </c:extLst>
            </c:dLbl>
            <c:spPr>
              <a:solidFill>
                <a:prstClr val="white"/>
              </a:solidFill>
              <a:ln w="9525"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Tabelle1!$A$2:$A$5</c:f>
              <c:strCache>
                <c:ptCount val="4"/>
                <c:pt idx="0">
                  <c:v>CSS</c:v>
                </c:pt>
                <c:pt idx="1">
                  <c:v>PHP</c:v>
                </c:pt>
                <c:pt idx="2">
                  <c:v>HTML</c:v>
                </c:pt>
                <c:pt idx="3">
                  <c:v>JavaScript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59.9</c:v>
                </c:pt>
                <c:pt idx="1">
                  <c:v>27.1</c:v>
                </c:pt>
                <c:pt idx="2">
                  <c:v>9.6999999999999993</c:v>
                </c:pt>
                <c:pt idx="3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89-4558-8D41-4CC98B616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FF1A3-ECCB-449D-BE8A-02C467DDF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Case Study 2 – Datenbank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A993C5-AC43-45FD-9B54-145FECC0A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Markus Gehrig</a:t>
            </a:r>
          </a:p>
        </p:txBody>
      </p:sp>
    </p:spTree>
    <p:extLst>
      <p:ext uri="{BB962C8B-B14F-4D97-AF65-F5344CB8AC3E}">
        <p14:creationId xmlns:p14="http://schemas.microsoft.com/office/powerpoint/2010/main" val="65479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hteck 1030">
            <a:extLst>
              <a:ext uri="{FF2B5EF4-FFF2-40B4-BE49-F238E27FC236}">
                <a16:creationId xmlns:a16="http://schemas.microsoft.com/office/drawing/2014/main" id="{4C415D78-5E73-4EC9-8298-A440EB0A4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40264A-3AEF-4CF2-8148-A6E61CF8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Eingesetzte Technologien</a:t>
            </a:r>
          </a:p>
        </p:txBody>
      </p:sp>
      <p:pic>
        <p:nvPicPr>
          <p:cNvPr id="11" name="Grafik 10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2B6C62D5-EF7F-4D12-BDE2-1C507FF5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01" y="3429000"/>
            <a:ext cx="946895" cy="1428872"/>
          </a:xfrm>
          <a:prstGeom prst="rect">
            <a:avLst/>
          </a:prstGeom>
        </p:spPr>
      </p:pic>
      <p:pic>
        <p:nvPicPr>
          <p:cNvPr id="13" name="Grafik 12" descr="Ein Bild, das Teller, Zeichnung enthält.&#10;&#10;Automatisch generierte Beschreibung">
            <a:extLst>
              <a:ext uri="{FF2B5EF4-FFF2-40B4-BE49-F238E27FC236}">
                <a16:creationId xmlns:a16="http://schemas.microsoft.com/office/drawing/2014/main" id="{6D44DF9C-6EB8-49F8-9D95-B7CB21DF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04" y="5202433"/>
            <a:ext cx="1790941" cy="9671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0FB9877-25B0-4FD1-892F-0ED8D5EB8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76" y="3697994"/>
            <a:ext cx="1257697" cy="1257697"/>
          </a:xfrm>
          <a:prstGeom prst="rect">
            <a:avLst/>
          </a:prstGeom>
        </p:spPr>
      </p:pic>
      <p:pic>
        <p:nvPicPr>
          <p:cNvPr id="17" name="Grafik 16" descr="Ein Bild, das Schild, Foto, sitzend, Ende enthält.&#10;&#10;Automatisch generierte Beschreibung">
            <a:extLst>
              <a:ext uri="{FF2B5EF4-FFF2-40B4-BE49-F238E27FC236}">
                <a16:creationId xmlns:a16="http://schemas.microsoft.com/office/drawing/2014/main" id="{DAA68FC2-7869-4379-A2C7-19AB9711B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699" y="2182073"/>
            <a:ext cx="1279032" cy="1430936"/>
          </a:xfrm>
          <a:prstGeom prst="rect">
            <a:avLst/>
          </a:prstGeom>
        </p:spPr>
      </p:pic>
      <p:pic>
        <p:nvPicPr>
          <p:cNvPr id="21" name="Grafik 20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CC6CD476-44B6-45C8-B818-94CC777B4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979" y="5241128"/>
            <a:ext cx="1959737" cy="979869"/>
          </a:xfrm>
          <a:prstGeom prst="rect">
            <a:avLst/>
          </a:prstGeom>
        </p:spPr>
      </p:pic>
      <p:pic>
        <p:nvPicPr>
          <p:cNvPr id="23" name="Grafik 22" descr="Ein Bild, das Licht enthält.&#10;&#10;Automatisch generierte Beschreibung">
            <a:extLst>
              <a:ext uri="{FF2B5EF4-FFF2-40B4-BE49-F238E27FC236}">
                <a16:creationId xmlns:a16="http://schemas.microsoft.com/office/drawing/2014/main" id="{48D3C3CC-DDC4-46CC-890E-5DB493ECC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129" y="3228936"/>
            <a:ext cx="1396857" cy="1285109"/>
          </a:xfrm>
          <a:prstGeom prst="rect">
            <a:avLst/>
          </a:prstGeom>
        </p:spPr>
      </p:pic>
      <p:pic>
        <p:nvPicPr>
          <p:cNvPr id="25" name="Grafik 2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3755E16-367C-4A32-8046-20BBC1DD32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3066" y="3371126"/>
            <a:ext cx="1396857" cy="1236196"/>
          </a:xfrm>
          <a:prstGeom prst="rect">
            <a:avLst/>
          </a:prstGeom>
        </p:spPr>
      </p:pic>
      <p:pic>
        <p:nvPicPr>
          <p:cNvPr id="27" name="Grafik 26" descr="Ein Bild, das Zeichnung, Schild enthält.&#10;&#10;Automatisch generierte Beschreibung">
            <a:extLst>
              <a:ext uri="{FF2B5EF4-FFF2-40B4-BE49-F238E27FC236}">
                <a16:creationId xmlns:a16="http://schemas.microsoft.com/office/drawing/2014/main" id="{228243BC-E7CC-489A-8E4F-4B7614D53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9981" y="4761829"/>
            <a:ext cx="1586041" cy="1586041"/>
          </a:xfrm>
          <a:prstGeom prst="rect">
            <a:avLst/>
          </a:prstGeom>
        </p:spPr>
      </p:pic>
      <p:pic>
        <p:nvPicPr>
          <p:cNvPr id="29" name="Grafik 28" descr="Ein Bild, das Licht, Zeichnung enthält.&#10;&#10;Automatisch generierte Beschreibung">
            <a:extLst>
              <a:ext uri="{FF2B5EF4-FFF2-40B4-BE49-F238E27FC236}">
                <a16:creationId xmlns:a16="http://schemas.microsoft.com/office/drawing/2014/main" id="{FFE76CCF-C08E-4513-AE75-C39F292CE5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1992" y="3680216"/>
            <a:ext cx="2772317" cy="1478570"/>
          </a:xfrm>
          <a:prstGeom prst="rect">
            <a:avLst/>
          </a:prstGeom>
        </p:spPr>
      </p:pic>
      <p:pic>
        <p:nvPicPr>
          <p:cNvPr id="31" name="Grafik 30" descr="Ein Bild, das Schild, Helm, Straße, Telefon enthält.&#10;&#10;Automatisch generierte Beschreibung">
            <a:extLst>
              <a:ext uri="{FF2B5EF4-FFF2-40B4-BE49-F238E27FC236}">
                <a16:creationId xmlns:a16="http://schemas.microsoft.com/office/drawing/2014/main" id="{FD8CAD13-FA58-40CD-B4CA-BC423C1B5C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039" y="2480325"/>
            <a:ext cx="1279032" cy="1517784"/>
          </a:xfrm>
          <a:prstGeom prst="rect">
            <a:avLst/>
          </a:prstGeom>
        </p:spPr>
      </p:pic>
      <p:pic>
        <p:nvPicPr>
          <p:cNvPr id="1025" name="Grafik 1024" descr="Ein Bild, das Objekt, Uhr, Zeichnung, Schild enthält.&#10;&#10;Automatisch generierte Beschreibung">
            <a:extLst>
              <a:ext uri="{FF2B5EF4-FFF2-40B4-BE49-F238E27FC236}">
                <a16:creationId xmlns:a16="http://schemas.microsoft.com/office/drawing/2014/main" id="{79FFE950-5090-40DE-A1F1-4A84E42D8D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9197" y="2104047"/>
            <a:ext cx="2267607" cy="865470"/>
          </a:xfrm>
          <a:prstGeom prst="rect">
            <a:avLst/>
          </a:prstGeom>
        </p:spPr>
      </p:pic>
      <p:pic>
        <p:nvPicPr>
          <p:cNvPr id="1029" name="Grafik 1028">
            <a:extLst>
              <a:ext uri="{FF2B5EF4-FFF2-40B4-BE49-F238E27FC236}">
                <a16:creationId xmlns:a16="http://schemas.microsoft.com/office/drawing/2014/main" id="{386EE12C-A862-404A-BD63-2A66FD409C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12266" y="1889369"/>
            <a:ext cx="950331" cy="950331"/>
          </a:xfrm>
          <a:prstGeom prst="rect">
            <a:avLst/>
          </a:prstGeom>
        </p:spPr>
      </p:pic>
      <p:pic>
        <p:nvPicPr>
          <p:cNvPr id="1035" name="Grafik 1034">
            <a:extLst>
              <a:ext uri="{FF2B5EF4-FFF2-40B4-BE49-F238E27FC236}">
                <a16:creationId xmlns:a16="http://schemas.microsoft.com/office/drawing/2014/main" id="{CBBBBDA8-9132-4D31-B291-B56D431E1B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2314" y="2334603"/>
            <a:ext cx="1010193" cy="1010193"/>
          </a:xfrm>
          <a:prstGeom prst="rect">
            <a:avLst/>
          </a:prstGeom>
        </p:spPr>
      </p:pic>
      <p:pic>
        <p:nvPicPr>
          <p:cNvPr id="19" name="Grafik 18" descr="Ein Bild, das Ende, Schild, Verkehr, Raum enthält.&#10;&#10;Automatisch generierte Beschreibung">
            <a:extLst>
              <a:ext uri="{FF2B5EF4-FFF2-40B4-BE49-F238E27FC236}">
                <a16:creationId xmlns:a16="http://schemas.microsoft.com/office/drawing/2014/main" id="{F4F5C838-9D9E-4686-AC50-95ADC6BA8F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93066" y="1889369"/>
            <a:ext cx="1959737" cy="1200512"/>
          </a:xfrm>
          <a:prstGeom prst="rect">
            <a:avLst/>
          </a:prstGeom>
        </p:spPr>
      </p:pic>
      <p:pic>
        <p:nvPicPr>
          <p:cNvPr id="1039" name="Grafik 1038">
            <a:extLst>
              <a:ext uri="{FF2B5EF4-FFF2-40B4-BE49-F238E27FC236}">
                <a16:creationId xmlns:a16="http://schemas.microsoft.com/office/drawing/2014/main" id="{EA7A45F1-109C-4B48-B747-C7E90F9682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76210" y="5536293"/>
            <a:ext cx="888390" cy="8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5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85987-B6AC-4FFE-BDF3-2B4E1A10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Programmiersprachen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F5546F38-29A8-4203-B068-B420D6497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249168"/>
              </p:ext>
            </p:extLst>
          </p:nvPr>
        </p:nvGraphicFramePr>
        <p:xfrm>
          <a:off x="1141414" y="1975945"/>
          <a:ext cx="6164261" cy="4263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430C24A2-E592-4A39-8DA8-9ACD699CD9C7}"/>
              </a:ext>
            </a:extLst>
          </p:cNvPr>
          <p:cNvSpPr txBox="1"/>
          <p:nvPr/>
        </p:nvSpPr>
        <p:spPr>
          <a:xfrm>
            <a:off x="7305675" y="1975945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Ca. 31.000 Zeilen in 51 Stunden Arbeit.</a:t>
            </a:r>
            <a:br>
              <a:rPr lang="de-CH" dirty="0"/>
            </a:br>
            <a:r>
              <a:rPr lang="de-CH" dirty="0"/>
              <a:t>607 Zeilen/h </a:t>
            </a:r>
          </a:p>
        </p:txBody>
      </p:sp>
    </p:spTree>
    <p:extLst>
      <p:ext uri="{BB962C8B-B14F-4D97-AF65-F5344CB8AC3E}">
        <p14:creationId xmlns:p14="http://schemas.microsoft.com/office/powerpoint/2010/main" val="92923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66631-12F3-4A75-BB41-2AAF1729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ERM Schema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0EBB94-1510-4056-BDED-99A92D54F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59" t="17713" r="15781" b="16406"/>
          <a:stretch/>
        </p:blipFill>
        <p:spPr>
          <a:xfrm>
            <a:off x="7004787" y="0"/>
            <a:ext cx="5187213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F6142F6-AF17-4A0D-9964-2907B44CDDC6}"/>
              </a:ext>
            </a:extLst>
          </p:cNvPr>
          <p:cNvSpPr txBox="1"/>
          <p:nvPr/>
        </p:nvSpPr>
        <p:spPr>
          <a:xfrm>
            <a:off x="1141413" y="2097088"/>
            <a:ext cx="422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9 Tabellen</a:t>
            </a:r>
            <a:br>
              <a:rPr lang="de-CH" dirty="0"/>
            </a:br>
            <a:r>
              <a:rPr lang="de-CH" dirty="0"/>
              <a:t>11 Relationen</a:t>
            </a:r>
            <a:br>
              <a:rPr lang="de-CH" dirty="0"/>
            </a:br>
            <a:br>
              <a:rPr lang="de-CH" dirty="0"/>
            </a:br>
            <a:r>
              <a:rPr lang="de-CH" dirty="0"/>
              <a:t>In der 3 Normalform (</a:t>
            </a:r>
            <a:r>
              <a:rPr lang="de-CH" dirty="0" err="1"/>
              <a:t>Redudanzfrei</a:t>
            </a:r>
            <a:r>
              <a:rPr lang="de-CH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275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D6386-7D69-4D93-B836-B7945EFE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PostgreSQL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61A679-C974-40AE-B17F-61E028E18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Modernes Datenbanksystem</a:t>
            </a:r>
          </a:p>
          <a:p>
            <a:r>
              <a:rPr lang="de-CH" dirty="0"/>
              <a:t>Erscheinungsjahr 1996</a:t>
            </a:r>
          </a:p>
          <a:p>
            <a:r>
              <a:rPr lang="de-DE" dirty="0"/>
              <a:t>PostgreSQL unterstützt die SQL:1992 und SQL:1999 und </a:t>
            </a:r>
            <a:r>
              <a:rPr lang="en-US" dirty="0"/>
              <a:t>160 der 179 mandatory Features </a:t>
            </a:r>
            <a:r>
              <a:rPr lang="en-US" dirty="0" err="1"/>
              <a:t>für</a:t>
            </a:r>
            <a:r>
              <a:rPr lang="en-US" dirty="0"/>
              <a:t> SQL:2011</a:t>
            </a:r>
            <a:endParaRPr lang="de-CH" dirty="0"/>
          </a:p>
        </p:txBody>
      </p:sp>
      <p:pic>
        <p:nvPicPr>
          <p:cNvPr id="4" name="Grafik 3" descr="Ein Bild, das Licht enthält.&#10;&#10;Automatisch generierte Beschreibung">
            <a:extLst>
              <a:ext uri="{FF2B5EF4-FFF2-40B4-BE49-F238E27FC236}">
                <a16:creationId xmlns:a16="http://schemas.microsoft.com/office/drawing/2014/main" id="{B3A709BE-2481-4859-A4CA-76A0BA56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480" y="914400"/>
            <a:ext cx="921556" cy="8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7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3A722-8E78-4C69-9862-03D95B3B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PostgreSQL in 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C48F52-92C4-433F-A8A6-4BC5E416C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/>
              <a:t>Mehr</a:t>
            </a:r>
            <a:r>
              <a:rPr lang="en-US" b="1" dirty="0"/>
              <a:t> </a:t>
            </a:r>
            <a:r>
              <a:rPr lang="en-US" b="1" dirty="0" err="1"/>
              <a:t>als</a:t>
            </a:r>
            <a:r>
              <a:rPr lang="en-US" b="1" dirty="0"/>
              <a:t> 30 Jahre </a:t>
            </a:r>
            <a:r>
              <a:rPr lang="en-US" b="1" dirty="0" err="1"/>
              <a:t>Entwicklung</a:t>
            </a:r>
            <a:endParaRPr lang="en-US" b="1" dirty="0"/>
          </a:p>
          <a:p>
            <a:r>
              <a:rPr lang="en-US" b="1" dirty="0" err="1"/>
              <a:t>Über</a:t>
            </a:r>
            <a:r>
              <a:rPr lang="en-US" b="1" dirty="0"/>
              <a:t> 400 Contributors</a:t>
            </a:r>
          </a:p>
          <a:p>
            <a:r>
              <a:rPr lang="en-US" b="1" dirty="0" err="1"/>
              <a:t>Über</a:t>
            </a:r>
            <a:r>
              <a:rPr lang="en-US" b="1" dirty="0"/>
              <a:t> 45,000 Commits</a:t>
            </a:r>
          </a:p>
          <a:p>
            <a:r>
              <a:rPr lang="en-US" b="1" dirty="0" err="1"/>
              <a:t>Über</a:t>
            </a:r>
            <a:r>
              <a:rPr lang="en-US" b="1" dirty="0"/>
              <a:t> 50 Local User Groups</a:t>
            </a:r>
          </a:p>
          <a:p>
            <a:r>
              <a:rPr lang="en-US" b="1" dirty="0" err="1"/>
              <a:t>Über</a:t>
            </a:r>
            <a:r>
              <a:rPr lang="en-US" b="1" dirty="0"/>
              <a:t> 1,100,000 </a:t>
            </a:r>
            <a:r>
              <a:rPr lang="en-US" b="1" dirty="0" err="1"/>
              <a:t>Codelinien</a:t>
            </a:r>
            <a:r>
              <a:rPr lang="en-US" b="1" dirty="0"/>
              <a:t> in C</a:t>
            </a:r>
          </a:p>
          <a:p>
            <a:r>
              <a:rPr lang="en-US" b="1" dirty="0" err="1"/>
              <a:t>Über</a:t>
            </a:r>
            <a:r>
              <a:rPr lang="en-US" b="1" dirty="0"/>
              <a:t> 500 Events</a:t>
            </a:r>
          </a:p>
          <a:p>
            <a:r>
              <a:rPr lang="en-US" b="1" dirty="0" err="1"/>
              <a:t>Millionen</a:t>
            </a:r>
            <a:r>
              <a:rPr lang="en-US" b="1" dirty="0"/>
              <a:t> von </a:t>
            </a:r>
            <a:r>
              <a:rPr lang="en-US" b="1" dirty="0" err="1"/>
              <a:t>Fröhlichen</a:t>
            </a:r>
            <a:r>
              <a:rPr lang="en-US" b="1" dirty="0"/>
              <a:t> </a:t>
            </a:r>
            <a:r>
              <a:rPr lang="en-US" b="1" dirty="0" err="1"/>
              <a:t>Benutzern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270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29371-1821-48AD-A345-E1D43B3B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81042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84</Words>
  <Application>Microsoft Office PowerPoint</Application>
  <PresentationFormat>Breitbild</PresentationFormat>
  <Paragraphs>24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Arial</vt:lpstr>
      <vt:lpstr>Tw Cen MT</vt:lpstr>
      <vt:lpstr>Schaltkreis</vt:lpstr>
      <vt:lpstr>Case Study 2 – Datenbank </vt:lpstr>
      <vt:lpstr>Eingesetzte Technologien</vt:lpstr>
      <vt:lpstr>Programmiersprachen</vt:lpstr>
      <vt:lpstr>ERM Schema</vt:lpstr>
      <vt:lpstr>PostgreSQL</vt:lpstr>
      <vt:lpstr>PostgreSQL in Zahlen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 – Datenbank </dc:title>
  <dc:creator>Markus Gehrig</dc:creator>
  <cp:lastModifiedBy>Markus Gehrig</cp:lastModifiedBy>
  <cp:revision>15</cp:revision>
  <dcterms:created xsi:type="dcterms:W3CDTF">2019-09-26T06:15:24Z</dcterms:created>
  <dcterms:modified xsi:type="dcterms:W3CDTF">2019-09-26T15:32:32Z</dcterms:modified>
</cp:coreProperties>
</file>